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4B0189D-6E40-4504-AA03-B81DAF6652B8}">
  <a:tblStyle styleId="{64B0189D-6E40-4504-AA03-B81DAF6652B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f6fc2d81_0_5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f6fc2d8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7fcc17a59_1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7fcc17a5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81c4d726e_1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81c4d726e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j7aBQG8jRppH7MbzuzFerHVbnEESFA0umkjUYRoMUAE/edit?usp=sharing" TargetMode="External"/><Relationship Id="rId5" Type="http://schemas.openxmlformats.org/officeDocument/2006/relationships/hyperlink" Target="https://docs.google.com/presentation/d/1tdb5WrC8qRxj5h7Ba3C4dsQeVPnphTP0HMQtmbh7gnY/edit?usp=sharing" TargetMode="External"/><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5vjsbN0EF_fuZlxjYZO6lygrbPzFm90xUgxu0y6xHTM/edit?usp=sharing" TargetMode="External"/><Relationship Id="rId5" Type="http://schemas.openxmlformats.org/officeDocument/2006/relationships/hyperlink" Target="https://docs.google.com/presentation/d/1YiGfFBpa18k5p8LwfBwsJb8ixRozjTx9zR5orjuXXdo/edit?usp=sharing" TargetMode="External"/><Relationship Id="rId6" Type="http://schemas.openxmlformats.org/officeDocument/2006/relationships/hyperlink" Target="https://docs.google.com/presentation/d/1YiGfFBpa18k5p8LwfBwsJb8ixRozjTx9zR5orjuXXdo/edit?usp=sharing" TargetMode="External"/><Relationship Id="rId7" Type="http://schemas.openxmlformats.org/officeDocument/2006/relationships/hyperlink" Target="https://docs.google.com/presentation/d/1YiGfFBpa18k5p8LwfBwsJb8ixRozjTx9zR5orjuXXdo/edit?usp=sharing" TargetMode="External"/><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YiGfFBpa18k5p8LwfBwsJb8ixRozjTx9zR5orjuXXdo/edit?usp=sharing" TargetMode="External"/><Relationship Id="rId6" Type="http://schemas.openxmlformats.org/officeDocument/2006/relationships/hyperlink" Target="https://docs.google.com/presentation/d/1YiGfFBpa18k5p8LwfBwsJb8ixRozjTx9zR5orjuXXdo/edit?usp=sharing" TargetMode="External"/><Relationship Id="rId7" Type="http://schemas.openxmlformats.org/officeDocument/2006/relationships/hyperlink" Target="https://docs.google.com/presentation/d/1YiGfFBpa18k5p8LwfBwsJb8ixRozjTx9zR5orjuXXdo/edit?usp=shar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71kqbTTnaSV8IjpgEZknIARAzsPlU_ujCt1gFEuFjDI/edit?usp=sharing" TargetMode="External"/><Relationship Id="rId6" Type="http://schemas.openxmlformats.org/officeDocument/2006/relationships/hyperlink" Target="https://docs.google.com/presentation/d/15vjsbN0EF_fuZlxjYZO6lygrbPzFm90xUgxu0y6xHTM/edit?usp=sharing" TargetMode="External"/><Relationship Id="rId7" Type="http://schemas.openxmlformats.org/officeDocument/2006/relationships/hyperlink" Target="https://docs.google.com/presentation/d/11NTBwG2Xqlouxd-Hs-Lav0iYu_6HJ_G4zRP81yUWUAA/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9881" y="178497"/>
            <a:ext cx="816414" cy="338543"/>
          </a:xfrm>
          <a:prstGeom prst="rect">
            <a:avLst/>
          </a:prstGeom>
          <a:noFill/>
          <a:ln>
            <a:noFill/>
          </a:ln>
        </p:spPr>
      </p:pic>
      <p:graphicFrame>
        <p:nvGraphicFramePr>
          <p:cNvPr id="55" name="Google Shape;55;p13"/>
          <p:cNvGraphicFramePr/>
          <p:nvPr/>
        </p:nvGraphicFramePr>
        <p:xfrm>
          <a:off x="804338" y="582125"/>
          <a:ext cx="3000000" cy="3000000"/>
        </p:xfrm>
        <a:graphic>
          <a:graphicData uri="http://schemas.openxmlformats.org/drawingml/2006/table">
            <a:tbl>
              <a:tblPr>
                <a:noFill/>
                <a:tableStyleId>{64B0189D-6E40-4504-AA03-B81DAF6652B8}</a:tableStyleId>
              </a:tblPr>
              <a:tblGrid>
                <a:gridCol w="1798000"/>
                <a:gridCol w="3283675"/>
                <a:gridCol w="3283675"/>
              </a:tblGrid>
              <a:tr h="241300">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300">
                          <a:latin typeface="Inter"/>
                          <a:ea typeface="Inter"/>
                          <a:cs typeface="Inter"/>
                          <a:sym typeface="Inter"/>
                        </a:rPr>
                        <a:t>LESSON 6</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564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What factors influenced the development and expansion of the Mali and Songhai Empires?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4130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2.4, 2.5, 2.10, 2.16</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7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53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Option 1- Frayer: “Islam”; Option 2- 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50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completion of the </a:t>
                      </a:r>
                      <a:r>
                        <a:rPr lang="en" sz="1200" u="sng">
                          <a:solidFill>
                            <a:schemeClr val="accent5"/>
                          </a:solidFill>
                          <a:latin typeface="Inter"/>
                          <a:ea typeface="Inter"/>
                          <a:cs typeface="Inter"/>
                          <a:sym typeface="Inter"/>
                          <a:hlinkClick r:id="rId4">
                            <a:extLst>
                              <a:ext uri="{A12FA001-AC4F-418D-AE19-62706E023703}">
                                <ahyp:hlinkClr val="tx"/>
                              </a:ext>
                            </a:extLst>
                          </a:hlinkClick>
                        </a:rPr>
                        <a:t>“Do First”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correct answers with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108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With an inquiry based approach, every unit is guided by an “Essential Question,” every topic by a “Compelling Question,” and every lesson by a “Supporting Question.” Taking the time to introduce and discuss these questions provides focus for students on the learning objectives. Have students fill out what the already KNOW and what they WONDER about the daily Supporting Questions for Topic 3 to activate background knowledge and provide you with information about their present understandings.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9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and assign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5"/>
                        </a:rPr>
                        <a:t>Unit 1 Inquiry Journal- Topic 3 Religion &amp; Order Supporting Questions</a:t>
                      </a:r>
                      <a:r>
                        <a:rPr lang="en" sz="1200">
                          <a:latin typeface="Inter"/>
                          <a:ea typeface="Inter"/>
                          <a:cs typeface="Inter"/>
                          <a:sym typeface="Inter"/>
                        </a:rPr>
                        <a:t>”</a:t>
                      </a:r>
                      <a:r>
                        <a:rPr lang="en" sz="1200">
                          <a:solidFill>
                            <a:srgbClr val="000000"/>
                          </a:solidFill>
                          <a:latin typeface="Inter"/>
                          <a:ea typeface="Inter"/>
                          <a:cs typeface="Inter"/>
                          <a:sym typeface="Inter"/>
                        </a:rPr>
                        <a:t> </a:t>
                      </a:r>
                      <a:r>
                        <a:rPr lang="en" sz="1200">
                          <a:solidFill>
                            <a:srgbClr val="000000"/>
                          </a:solidFill>
                          <a:latin typeface="Inter"/>
                          <a:ea typeface="Inter"/>
                          <a:cs typeface="Inter"/>
                          <a:sym typeface="Inter"/>
                        </a:rPr>
                        <a:t>(page </a:t>
                      </a:r>
                      <a:r>
                        <a:rPr lang="en" sz="1200">
                          <a:latin typeface="Inter"/>
                          <a:ea typeface="Inter"/>
                          <a:cs typeface="Inter"/>
                          <a:sym typeface="Inter"/>
                        </a:rPr>
                        <a:t>5</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“K” and the “W” for each of the daily </a:t>
                      </a:r>
                      <a:r>
                        <a:rPr lang="en" sz="1200">
                          <a:solidFill>
                            <a:srgbClr val="000000"/>
                          </a:solidFill>
                          <a:latin typeface="Inter"/>
                          <a:ea typeface="Inter"/>
                          <a:cs typeface="Inter"/>
                          <a:sym typeface="Inter"/>
                        </a:rPr>
                        <a:t>Topic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Religion &amp; Order</a:t>
                      </a:r>
                      <a:r>
                        <a:rPr lang="en" sz="1200">
                          <a:solidFill>
                            <a:srgbClr val="000000"/>
                          </a:solidFill>
                          <a:latin typeface="Inter"/>
                          <a:ea typeface="Inter"/>
                          <a:cs typeface="Inter"/>
                          <a:sym typeface="Inter"/>
                        </a:rPr>
                        <a:t> </a:t>
                      </a:r>
                      <a:r>
                        <a:rPr lang="en" sz="1200">
                          <a:solidFill>
                            <a:srgbClr val="000000"/>
                          </a:solidFill>
                          <a:latin typeface="Inter"/>
                          <a:ea typeface="Inter"/>
                          <a:cs typeface="Inter"/>
                          <a:sym typeface="Inter"/>
                        </a:rPr>
                        <a:t>Supporting Questions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6" name="Google Shape;56;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a:t>
            </a:r>
            <a:r>
              <a:rPr lang="en" sz="1800">
                <a:solidFill>
                  <a:srgbClr val="000000"/>
                </a:solidFill>
                <a:latin typeface="Plus Jakarta Sans Medium"/>
                <a:ea typeface="Plus Jakarta Sans Medium"/>
                <a:cs typeface="Plus Jakarta Sans Medium"/>
                <a:sym typeface="Plus Jakarta Sans Medium"/>
              </a:rPr>
              <a:t>: Daily Lesson Plan (1</a:t>
            </a:r>
            <a:r>
              <a:rPr lang="en" sz="1800">
                <a:latin typeface="Plus Jakarta Sans Medium"/>
                <a:ea typeface="Plus Jakarta Sans Medium"/>
                <a:cs typeface="Plus Jakarta Sans Medium"/>
                <a:sym typeface="Plus Jakarta Sans Medium"/>
              </a:rPr>
              <a:t>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79881" y="89249"/>
            <a:ext cx="816414" cy="338543"/>
          </a:xfrm>
          <a:prstGeom prst="rect">
            <a:avLst/>
          </a:prstGeom>
          <a:noFill/>
          <a:ln>
            <a:noFill/>
          </a:ln>
        </p:spPr>
      </p:pic>
      <p:pic>
        <p:nvPicPr>
          <p:cNvPr id="58" name="Google Shape;58;p13"/>
          <p:cNvPicPr preferRelativeResize="0"/>
          <p:nvPr/>
        </p:nvPicPr>
        <p:blipFill>
          <a:blip r:embed="rId6">
            <a:alphaModFix/>
          </a:blip>
          <a:stretch>
            <a:fillRect/>
          </a:stretch>
        </p:blipFill>
        <p:spPr>
          <a:xfrm>
            <a:off x="493763" y="7223664"/>
            <a:ext cx="333180" cy="333180"/>
          </a:xfrm>
          <a:prstGeom prst="rect">
            <a:avLst/>
          </a:prstGeom>
          <a:noFill/>
          <a:ln>
            <a:noFill/>
          </a:ln>
        </p:spPr>
      </p:pic>
      <p:sp>
        <p:nvSpPr>
          <p:cNvPr id="59" name="Google Shape;59;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279881" y="178497"/>
            <a:ext cx="816414" cy="338543"/>
          </a:xfrm>
          <a:prstGeom prst="rect">
            <a:avLst/>
          </a:prstGeom>
          <a:noFill/>
          <a:ln>
            <a:noFill/>
          </a:ln>
        </p:spPr>
      </p:pic>
      <p:graphicFrame>
        <p:nvGraphicFramePr>
          <p:cNvPr id="66" name="Google Shape;66;p14"/>
          <p:cNvGraphicFramePr/>
          <p:nvPr/>
        </p:nvGraphicFramePr>
        <p:xfrm>
          <a:off x="900750" y="680300"/>
          <a:ext cx="3000000" cy="3000000"/>
        </p:xfrm>
        <a:graphic>
          <a:graphicData uri="http://schemas.openxmlformats.org/drawingml/2006/table">
            <a:tbl>
              <a:tblPr>
                <a:noFill/>
                <a:tableStyleId>{64B0189D-6E40-4504-AA03-B81DAF6652B8}</a:tableStyleId>
              </a:tblPr>
              <a:tblGrid>
                <a:gridCol w="1771725"/>
                <a:gridCol w="3235675"/>
                <a:gridCol w="3235675"/>
              </a:tblGrid>
              <a:tr h="1019450">
                <a:tc rowSpan="2">
                  <a:txBody>
                    <a:bodyPr/>
                    <a:lstStyle/>
                    <a:p>
                      <a:pPr indent="0" lvl="0" marL="0" rtl="0" algn="l">
                        <a:spcBef>
                          <a:spcPts val="0"/>
                        </a:spcBef>
                        <a:spcAft>
                          <a:spcPts val="0"/>
                        </a:spcAft>
                        <a:buNone/>
                      </a:pPr>
                      <a:r>
                        <a:rPr b="1" lang="en" sz="1300">
                          <a:latin typeface="Inter"/>
                          <a:ea typeface="Inter"/>
                          <a:cs typeface="Inter"/>
                          <a:sym typeface="Inter"/>
                        </a:rPr>
                        <a:t>ACTIVITY 1 - LAUNCH CONTINUED</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students to the background information of the empires using the </a:t>
                      </a:r>
                      <a:r>
                        <a:rPr lang="en" sz="1200" u="sng">
                          <a:solidFill>
                            <a:schemeClr val="hlink"/>
                          </a:solidFill>
                          <a:latin typeface="Inter"/>
                          <a:ea typeface="Inter"/>
                          <a:cs typeface="Inter"/>
                          <a:sym typeface="Inter"/>
                          <a:hlinkClick r:id="rId4"/>
                        </a:rPr>
                        <a:t>Kingdoms of Mali &amp; Songhai Presentation</a:t>
                      </a:r>
                      <a:r>
                        <a:rPr lang="en" sz="1200">
                          <a:solidFill>
                            <a:schemeClr val="dk1"/>
                          </a:solidFill>
                          <a:latin typeface="Inter"/>
                          <a:ea typeface="Inter"/>
                          <a:cs typeface="Inter"/>
                          <a:sym typeface="Inter"/>
                        </a:rPr>
                        <a:t>. Students will take notes and summarize using the information from those slides using the </a:t>
                      </a:r>
                      <a:r>
                        <a:rPr lang="en" sz="1200" u="sng">
                          <a:solidFill>
                            <a:schemeClr val="hlink"/>
                          </a:solidFill>
                          <a:latin typeface="Inter"/>
                          <a:ea typeface="Inter"/>
                          <a:cs typeface="Inter"/>
                          <a:sym typeface="Inter"/>
                          <a:hlinkClick r:id="rId5"/>
                        </a:rPr>
                        <a:t>Kingdoms of Mali &amp; Songhai</a:t>
                      </a:r>
                      <a:r>
                        <a:rPr lang="en" sz="1200" u="sng">
                          <a:solidFill>
                            <a:schemeClr val="hlink"/>
                          </a:solidFill>
                          <a:latin typeface="Inter"/>
                          <a:ea typeface="Inter"/>
                          <a:cs typeface="Inter"/>
                          <a:sym typeface="Inter"/>
                          <a:hlinkClick r:id="rId6"/>
                        </a:rPr>
                        <a:t> handout.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Students will then partner up and complete the “Sightseeing in Mali &amp; Songhai” activity on pages  of the </a:t>
                      </a:r>
                      <a:r>
                        <a:rPr lang="en" sz="1200" u="sng">
                          <a:solidFill>
                            <a:schemeClr val="hlink"/>
                          </a:solidFill>
                          <a:latin typeface="Inter"/>
                          <a:ea typeface="Inter"/>
                          <a:cs typeface="Inter"/>
                          <a:sym typeface="Inter"/>
                          <a:hlinkClick r:id="rId7"/>
                        </a:rPr>
                        <a:t>handout </a:t>
                      </a:r>
                      <a:r>
                        <a:rPr lang="en" sz="1200">
                          <a:solidFill>
                            <a:schemeClr val="dk1"/>
                          </a:solidFill>
                          <a:latin typeface="Inter"/>
                          <a:ea typeface="Inter"/>
                          <a:cs typeface="Inter"/>
                          <a:sym typeface="Inter"/>
                        </a:rPr>
                        <a:t>to predict how these two empires were influenced by Islamic culture, which is one of the factors students should conclude..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41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a:t>
                      </a:r>
                      <a:r>
                        <a:rPr lang="en" sz="1200">
                          <a:solidFill>
                            <a:schemeClr val="dk1"/>
                          </a:solidFill>
                          <a:latin typeface="Inter"/>
                          <a:ea typeface="Inter"/>
                          <a:cs typeface="Inter"/>
                          <a:sym typeface="Inter"/>
                        </a:rPr>
                        <a:t>Impact of Islam: Mali &amp; Songhai </a:t>
                      </a:r>
                      <a:r>
                        <a:rPr lang="en" sz="1200">
                          <a:latin typeface="Inter"/>
                          <a:ea typeface="Inter"/>
                          <a:cs typeface="Inter"/>
                          <a:sym typeface="Inter"/>
                        </a:rPr>
                        <a:t> slideshow.</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time for students to summarize their notes at the end of the presentation with a thought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Pair students up with a partner and have them complete the </a:t>
                      </a:r>
                      <a:r>
                        <a:rPr lang="en" sz="1200">
                          <a:solidFill>
                            <a:schemeClr val="dk1"/>
                          </a:solidFill>
                          <a:latin typeface="Inter"/>
                          <a:ea typeface="Inter"/>
                          <a:cs typeface="Inter"/>
                          <a:sym typeface="Inter"/>
                        </a:rPr>
                        <a:t>“Sightseeing in Mali &amp; Songhai” activity.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support as needed.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correct answers to the “Sightseeing in Mali &amp; Songhai”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Take notes on the </a:t>
                      </a:r>
                      <a:r>
                        <a:rPr lang="en" sz="1200">
                          <a:solidFill>
                            <a:schemeClr val="dk1"/>
                          </a:solidFill>
                          <a:latin typeface="Inter"/>
                          <a:ea typeface="Inter"/>
                          <a:cs typeface="Inter"/>
                          <a:sym typeface="Inter"/>
                        </a:rPr>
                        <a:t>Impact of Islam: Mali &amp; Songhai </a:t>
                      </a:r>
                      <a:r>
                        <a:rPr lang="en" sz="1200">
                          <a:solidFill>
                            <a:schemeClr val="dk1"/>
                          </a:solidFill>
                          <a:latin typeface="Inter"/>
                          <a:ea typeface="Inter"/>
                          <a:cs typeface="Inter"/>
                          <a:sym typeface="Inter"/>
                        </a:rPr>
                        <a:t> Handout.</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Summarize notes at the end of the presentation with a thought partner.</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Complete </a:t>
                      </a:r>
                      <a:r>
                        <a:rPr lang="en" sz="1200">
                          <a:solidFill>
                            <a:schemeClr val="dk1"/>
                          </a:solidFill>
                          <a:latin typeface="Inter"/>
                          <a:ea typeface="Inter"/>
                          <a:cs typeface="Inter"/>
                          <a:sym typeface="Inter"/>
                        </a:rPr>
                        <a:t>the “Sightseeing in Mali &amp; Songhai” activity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7" name="Google Shape;67;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(1</a:t>
            </a:r>
            <a:r>
              <a:rPr lang="en" sz="1800">
                <a:latin typeface="Plus Jakarta Sans Medium"/>
                <a:ea typeface="Plus Jakarta Sans Medium"/>
                <a:cs typeface="Plus Jakarta Sans Medium"/>
                <a:sym typeface="Plus Jakarta Sans Medium"/>
              </a:rPr>
              <a:t>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8" name="Google Shape;68;p14"/>
          <p:cNvPicPr preferRelativeResize="0"/>
          <p:nvPr/>
        </p:nvPicPr>
        <p:blipFill>
          <a:blip r:embed="rId3">
            <a:alphaModFix/>
          </a:blip>
          <a:stretch>
            <a:fillRect/>
          </a:stretch>
        </p:blipFill>
        <p:spPr>
          <a:xfrm>
            <a:off x="279881" y="89249"/>
            <a:ext cx="816414" cy="338543"/>
          </a:xfrm>
          <a:prstGeom prst="rect">
            <a:avLst/>
          </a:prstGeom>
          <a:noFill/>
          <a:ln>
            <a:noFill/>
          </a:ln>
        </p:spPr>
      </p:pic>
      <p:pic>
        <p:nvPicPr>
          <p:cNvPr id="69" name="Google Shape;69;p14"/>
          <p:cNvPicPr preferRelativeResize="0"/>
          <p:nvPr/>
        </p:nvPicPr>
        <p:blipFill>
          <a:blip r:embed="rId8">
            <a:alphaModFix/>
          </a:blip>
          <a:stretch>
            <a:fillRect/>
          </a:stretch>
        </p:blipFill>
        <p:spPr>
          <a:xfrm>
            <a:off x="493763" y="7223664"/>
            <a:ext cx="333180" cy="333180"/>
          </a:xfrm>
          <a:prstGeom prst="rect">
            <a:avLst/>
          </a:prstGeom>
          <a:noFill/>
          <a:ln>
            <a:noFill/>
          </a:ln>
        </p:spPr>
      </p:pic>
      <p:sp>
        <p:nvSpPr>
          <p:cNvPr id="70" name="Google Shape;70;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920075" y="653100"/>
          <a:ext cx="3000000" cy="3000000"/>
        </p:xfrm>
        <a:graphic>
          <a:graphicData uri="http://schemas.openxmlformats.org/drawingml/2006/table">
            <a:tbl>
              <a:tblPr>
                <a:noFill/>
                <a:tableStyleId>{64B0189D-6E40-4504-AA03-B81DAF6652B8}</a:tableStyleId>
              </a:tblPr>
              <a:tblGrid>
                <a:gridCol w="1763425"/>
                <a:gridCol w="3220500"/>
                <a:gridCol w="3220500"/>
              </a:tblGrid>
              <a:tr h="123975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students to pages 4-9 of the </a:t>
                      </a:r>
                      <a:r>
                        <a:rPr lang="en" sz="1200" u="sng">
                          <a:solidFill>
                            <a:schemeClr val="hlink"/>
                          </a:solidFill>
                          <a:latin typeface="Inter"/>
                          <a:ea typeface="Inter"/>
                          <a:cs typeface="Inter"/>
                          <a:sym typeface="Inter"/>
                          <a:hlinkClick r:id="rId5"/>
                        </a:rPr>
                        <a:t>Kingdoms of Mali &amp; Songha</a:t>
                      </a:r>
                      <a:r>
                        <a:rPr lang="en" sz="1200" u="sng">
                          <a:solidFill>
                            <a:schemeClr val="hlink"/>
                          </a:solidFill>
                          <a:latin typeface="Inter"/>
                          <a:ea typeface="Inter"/>
                          <a:cs typeface="Inter"/>
                          <a:sym typeface="Inter"/>
                          <a:hlinkClick r:id="rId6"/>
                        </a:rPr>
                        <a:t>i handout</a:t>
                      </a:r>
                      <a:r>
                        <a:rPr lang="en" sz="1200" u="sng">
                          <a:solidFill>
                            <a:schemeClr val="hlink"/>
                          </a:solidFill>
                          <a:latin typeface="Inter"/>
                          <a:ea typeface="Inter"/>
                          <a:cs typeface="Inter"/>
                          <a:sym typeface="Inter"/>
                          <a:hlinkClick r:id="rId7"/>
                        </a:rPr>
                        <a:t> </a:t>
                      </a:r>
                      <a:r>
                        <a:rPr lang="en" sz="1200">
                          <a:solidFill>
                            <a:schemeClr val="dk1"/>
                          </a:solidFill>
                          <a:latin typeface="Inter"/>
                          <a:ea typeface="Inter"/>
                          <a:cs typeface="Inter"/>
                          <a:sym typeface="Inter"/>
                        </a:rPr>
                        <a:t>Students will prep for a podcast that they will create at the end of this lesson based on what they learned. The teacher should use the presentation to define what a podcast is first.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Due to timing, the teacher can facilitate a jigsaw for this activity by dividing the class in half: one side can focus on the documents dealing with Mali, while the other side completes the documents that focus on Songhai independently. Once time is up, the teacher should pair students up with someone who read a different document set. Students will “teach” their partner about the documents they read and students should fill in the answer to the questions that are associated with the document set.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397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Assign students a document set: Mali or Songhai.</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complete their assigned document set.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work progress and provide support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Have students compare their answers with each other and then review whole group.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assigned document set.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answers with a thought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answers aloud with the rest of the class.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(1</a:t>
            </a:r>
            <a:r>
              <a:rPr lang="en" sz="1800">
                <a:latin typeface="Plus Jakarta Sans Medium"/>
                <a:ea typeface="Plus Jakarta Sans Medium"/>
                <a:cs typeface="Plus Jakarta Sans Medium"/>
                <a:sym typeface="Plus Jakarta Sans Medium"/>
              </a:rPr>
              <a:t>8</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915713" y="582125"/>
          <a:ext cx="3000000" cy="3000000"/>
        </p:xfrm>
        <a:graphic>
          <a:graphicData uri="http://schemas.openxmlformats.org/drawingml/2006/table">
            <a:tbl>
              <a:tblPr>
                <a:noFill/>
                <a:tableStyleId>{64B0189D-6E40-4504-AA03-B81DAF6652B8}</a:tableStyleId>
              </a:tblPr>
              <a:tblGrid>
                <a:gridCol w="1767325"/>
                <a:gridCol w="3227625"/>
                <a:gridCol w="3227625"/>
              </a:tblGrid>
              <a:tr h="155772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Introduce students to </a:t>
                      </a:r>
                      <a:r>
                        <a:rPr lang="en" sz="1200">
                          <a:solidFill>
                            <a:schemeClr val="dk1"/>
                          </a:solidFill>
                          <a:latin typeface="Inter"/>
                          <a:ea typeface="Inter"/>
                          <a:cs typeface="Inter"/>
                          <a:sym typeface="Inter"/>
                        </a:rPr>
                        <a:t>the </a:t>
                      </a:r>
                      <a:r>
                        <a:rPr lang="en" sz="1200" u="sng">
                          <a:solidFill>
                            <a:schemeClr val="hlink"/>
                          </a:solidFill>
                          <a:latin typeface="Inter"/>
                          <a:ea typeface="Inter"/>
                          <a:cs typeface="Inter"/>
                          <a:sym typeface="Inter"/>
                          <a:hlinkClick r:id="rId5"/>
                        </a:rPr>
                        <a:t>Create a Podcast handout.</a:t>
                      </a:r>
                      <a:r>
                        <a:rPr lang="en" sz="1200">
                          <a:latin typeface="Inter"/>
                          <a:ea typeface="Inter"/>
                          <a:cs typeface="Inter"/>
                          <a:sym typeface="Inter"/>
                        </a:rPr>
                        <a:t> Students will plan out their podcast using the graphic organizer independently. Students can choose one of the empires to focus on for the podcast and utilize their notes and document set.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The teacher should model how to complete this activity by creating scaffolded questions for each box and engaging in a think aloud. Once completed, students will pair up with a partner and pretend to record their podcast. Each student will alternate with their partner playing the role of the “Host” and the “Historian”. The student that is the “Host” should ask the pre-made questions on the handout. The student that is the “Historian” should answer the questions using the information they drafted onto their handout. The teacher should use the </a:t>
                      </a:r>
                      <a:r>
                        <a:rPr lang="en" sz="1200" u="sng">
                          <a:solidFill>
                            <a:schemeClr val="hlink"/>
                          </a:solidFill>
                          <a:latin typeface="Inter"/>
                          <a:ea typeface="Inter"/>
                          <a:cs typeface="Inter"/>
                          <a:sym typeface="Inter"/>
                          <a:hlinkClick r:id="rId6"/>
                        </a:rPr>
                        <a:t>presentation</a:t>
                      </a:r>
                      <a:r>
                        <a:rPr lang="en" sz="1200">
                          <a:latin typeface="Inter"/>
                          <a:ea typeface="Inter"/>
                          <a:cs typeface="Inter"/>
                          <a:sym typeface="Inter"/>
                        </a:rPr>
                        <a:t> to guide students through this activity.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74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Model for students how to complete the Podcast graphic organizer.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complete the graphic organizer independently.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students up with a partner, assign roles and order to each pair, and monitor student participation.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Watch and listen to the teacher’s model</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Podcast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up and launch the podcast.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22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7"/>
                        </a:rPr>
                        <a:t>Exit Ticket” </a:t>
                      </a:r>
                      <a:r>
                        <a:rPr lang="en" sz="1200">
                          <a:solidFill>
                            <a:schemeClr val="dk1"/>
                          </a:solidFill>
                          <a:latin typeface="Inter"/>
                          <a:ea typeface="Inter"/>
                          <a:cs typeface="Inter"/>
                          <a:sym typeface="Inter"/>
                        </a:rPr>
                        <a:t>in which they reflect on their learnings from the day using a mind map. Students should list three factors that influenced influenced the development and expansion of the Mali and Songhai Empires.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622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the Exit Ticket and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Complete the Mind Map.</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t>
            </a:r>
            <a:r>
              <a:rPr lang="en" sz="1800">
                <a:latin typeface="Plus Jakarta Sans Medium"/>
                <a:ea typeface="Plus Jakarta Sans Medium"/>
                <a:cs typeface="Plus Jakarta Sans Medium"/>
                <a:sym typeface="Plus Jakarta Sans Medium"/>
              </a:rPr>
              <a:t>World History II</a:t>
            </a:r>
            <a:r>
              <a:rPr lang="en" sz="1800">
                <a:solidFill>
                  <a:srgbClr val="000000"/>
                </a:solidFill>
                <a:latin typeface="Plus Jakarta Sans Medium"/>
                <a:ea typeface="Plus Jakarta Sans Medium"/>
                <a:cs typeface="Plus Jakarta Sans Medium"/>
                <a:sym typeface="Plus Jakarta Sans Medium"/>
              </a:rPr>
              <a:t>: Daily Lesson Plan (1</a:t>
            </a:r>
            <a:r>
              <a:rPr lang="en" sz="1800">
                <a:latin typeface="Plus Jakarta Sans Medium"/>
                <a:ea typeface="Plus Jakarta Sans Medium"/>
                <a:cs typeface="Plus Jakarta Sans Medium"/>
                <a:sym typeface="Plus Jakarta Sans Medium"/>
              </a:rPr>
              <a:t>8</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